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31"/>
  </p:notesMasterIdLst>
  <p:sldIdLst>
    <p:sldId id="256" r:id="rId3"/>
    <p:sldId id="257" r:id="rId4"/>
    <p:sldId id="258" r:id="rId5"/>
    <p:sldId id="287" r:id="rId6"/>
    <p:sldId id="263" r:id="rId7"/>
    <p:sldId id="260" r:id="rId8"/>
    <p:sldId id="262" r:id="rId9"/>
    <p:sldId id="261" r:id="rId10"/>
    <p:sldId id="259" r:id="rId11"/>
    <p:sldId id="278" r:id="rId12"/>
    <p:sldId id="265" r:id="rId13"/>
    <p:sldId id="266" r:id="rId14"/>
    <p:sldId id="288" r:id="rId15"/>
    <p:sldId id="289" r:id="rId16"/>
    <p:sldId id="293" r:id="rId17"/>
    <p:sldId id="267" r:id="rId18"/>
    <p:sldId id="268" r:id="rId19"/>
    <p:sldId id="290" r:id="rId20"/>
    <p:sldId id="269" r:id="rId21"/>
    <p:sldId id="272" r:id="rId22"/>
    <p:sldId id="279" r:id="rId23"/>
    <p:sldId id="280" r:id="rId24"/>
    <p:sldId id="281" r:id="rId25"/>
    <p:sldId id="282" r:id="rId26"/>
    <p:sldId id="284" r:id="rId27"/>
    <p:sldId id="285" r:id="rId28"/>
    <p:sldId id="291" r:id="rId29"/>
    <p:sldId id="286" r:id="rId3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56078" autoAdjust="0"/>
  </p:normalViewPr>
  <p:slideViewPr>
    <p:cSldViewPr snapToGrid="0" snapToObjects="1">
      <p:cViewPr varScale="1">
        <p:scale>
          <a:sx n="61" d="100"/>
          <a:sy n="61" d="100"/>
        </p:scale>
        <p:origin x="20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rie Reif" userId="4d1a4a33-d54e-4f41-9870-c787bfd3a7b0" providerId="ADAL" clId="{ACC4EF94-B922-420A-A551-1D802630D151}"/>
    <pc:docChg chg="modSld">
      <pc:chgData name="Carrie Reif" userId="4d1a4a33-d54e-4f41-9870-c787bfd3a7b0" providerId="ADAL" clId="{ACC4EF94-B922-420A-A551-1D802630D151}" dt="2026-06-03T14:41:50.984" v="27" actId="6549"/>
      <pc:docMkLst>
        <pc:docMk/>
      </pc:docMkLst>
      <pc:sldChg chg="modNotesTx">
        <pc:chgData name="Carrie Reif" userId="4d1a4a33-d54e-4f41-9870-c787bfd3a7b0" providerId="ADAL" clId="{ACC4EF94-B922-420A-A551-1D802630D151}" dt="2026-06-03T14:40:04.599" v="0" actId="6549"/>
        <pc:sldMkLst>
          <pc:docMk/>
          <pc:sldMk cId="0" sldId="256"/>
        </pc:sldMkLst>
      </pc:sldChg>
      <pc:sldChg chg="modNotesTx">
        <pc:chgData name="Carrie Reif" userId="4d1a4a33-d54e-4f41-9870-c787bfd3a7b0" providerId="ADAL" clId="{ACC4EF94-B922-420A-A551-1D802630D151}" dt="2026-06-03T14:40:08.057" v="1" actId="6549"/>
        <pc:sldMkLst>
          <pc:docMk/>
          <pc:sldMk cId="0" sldId="257"/>
        </pc:sldMkLst>
      </pc:sldChg>
      <pc:sldChg chg="modNotesTx">
        <pc:chgData name="Carrie Reif" userId="4d1a4a33-d54e-4f41-9870-c787bfd3a7b0" providerId="ADAL" clId="{ACC4EF94-B922-420A-A551-1D802630D151}" dt="2026-06-03T14:40:10.735" v="2" actId="6549"/>
        <pc:sldMkLst>
          <pc:docMk/>
          <pc:sldMk cId="0" sldId="258"/>
        </pc:sldMkLst>
      </pc:sldChg>
      <pc:sldChg chg="modNotesTx">
        <pc:chgData name="Carrie Reif" userId="4d1a4a33-d54e-4f41-9870-c787bfd3a7b0" providerId="ADAL" clId="{ACC4EF94-B922-420A-A551-1D802630D151}" dt="2026-06-03T14:40:34.794" v="8" actId="6549"/>
        <pc:sldMkLst>
          <pc:docMk/>
          <pc:sldMk cId="0" sldId="259"/>
        </pc:sldMkLst>
      </pc:sldChg>
      <pc:sldChg chg="modNotesTx">
        <pc:chgData name="Carrie Reif" userId="4d1a4a33-d54e-4f41-9870-c787bfd3a7b0" providerId="ADAL" clId="{ACC4EF94-B922-420A-A551-1D802630D151}" dt="2026-06-03T14:40:24.431" v="5" actId="6549"/>
        <pc:sldMkLst>
          <pc:docMk/>
          <pc:sldMk cId="0" sldId="260"/>
        </pc:sldMkLst>
      </pc:sldChg>
      <pc:sldChg chg="modNotesTx">
        <pc:chgData name="Carrie Reif" userId="4d1a4a33-d54e-4f41-9870-c787bfd3a7b0" providerId="ADAL" clId="{ACC4EF94-B922-420A-A551-1D802630D151}" dt="2026-06-03T14:40:31.535" v="7" actId="6549"/>
        <pc:sldMkLst>
          <pc:docMk/>
          <pc:sldMk cId="0" sldId="261"/>
        </pc:sldMkLst>
      </pc:sldChg>
      <pc:sldChg chg="modNotesTx">
        <pc:chgData name="Carrie Reif" userId="4d1a4a33-d54e-4f41-9870-c787bfd3a7b0" providerId="ADAL" clId="{ACC4EF94-B922-420A-A551-1D802630D151}" dt="2026-06-03T14:40:28.662" v="6" actId="6549"/>
        <pc:sldMkLst>
          <pc:docMk/>
          <pc:sldMk cId="0" sldId="262"/>
        </pc:sldMkLst>
      </pc:sldChg>
      <pc:sldChg chg="modNotesTx">
        <pc:chgData name="Carrie Reif" userId="4d1a4a33-d54e-4f41-9870-c787bfd3a7b0" providerId="ADAL" clId="{ACC4EF94-B922-420A-A551-1D802630D151}" dt="2026-06-03T14:40:21.369" v="4" actId="6549"/>
        <pc:sldMkLst>
          <pc:docMk/>
          <pc:sldMk cId="0" sldId="263"/>
        </pc:sldMkLst>
      </pc:sldChg>
      <pc:sldChg chg="modNotesTx">
        <pc:chgData name="Carrie Reif" userId="4d1a4a33-d54e-4f41-9870-c787bfd3a7b0" providerId="ADAL" clId="{ACC4EF94-B922-420A-A551-1D802630D151}" dt="2026-06-03T14:40:41.621" v="10" actId="6549"/>
        <pc:sldMkLst>
          <pc:docMk/>
          <pc:sldMk cId="0" sldId="265"/>
        </pc:sldMkLst>
      </pc:sldChg>
      <pc:sldChg chg="modNotesTx">
        <pc:chgData name="Carrie Reif" userId="4d1a4a33-d54e-4f41-9870-c787bfd3a7b0" providerId="ADAL" clId="{ACC4EF94-B922-420A-A551-1D802630D151}" dt="2026-06-03T14:40:45.714" v="11" actId="6549"/>
        <pc:sldMkLst>
          <pc:docMk/>
          <pc:sldMk cId="0" sldId="266"/>
        </pc:sldMkLst>
      </pc:sldChg>
      <pc:sldChg chg="modNotesTx">
        <pc:chgData name="Carrie Reif" userId="4d1a4a33-d54e-4f41-9870-c787bfd3a7b0" providerId="ADAL" clId="{ACC4EF94-B922-420A-A551-1D802630D151}" dt="2026-06-03T14:41:02.030" v="15" actId="6549"/>
        <pc:sldMkLst>
          <pc:docMk/>
          <pc:sldMk cId="0" sldId="267"/>
        </pc:sldMkLst>
      </pc:sldChg>
      <pc:sldChg chg="modNotesTx">
        <pc:chgData name="Carrie Reif" userId="4d1a4a33-d54e-4f41-9870-c787bfd3a7b0" providerId="ADAL" clId="{ACC4EF94-B922-420A-A551-1D802630D151}" dt="2026-06-03T14:41:06.419" v="16" actId="6549"/>
        <pc:sldMkLst>
          <pc:docMk/>
          <pc:sldMk cId="0" sldId="268"/>
        </pc:sldMkLst>
      </pc:sldChg>
      <pc:sldChg chg="modNotesTx">
        <pc:chgData name="Carrie Reif" userId="4d1a4a33-d54e-4f41-9870-c787bfd3a7b0" providerId="ADAL" clId="{ACC4EF94-B922-420A-A551-1D802630D151}" dt="2026-06-03T14:41:14.438" v="18" actId="6549"/>
        <pc:sldMkLst>
          <pc:docMk/>
          <pc:sldMk cId="0" sldId="269"/>
        </pc:sldMkLst>
      </pc:sldChg>
      <pc:sldChg chg="modNotesTx">
        <pc:chgData name="Carrie Reif" userId="4d1a4a33-d54e-4f41-9870-c787bfd3a7b0" providerId="ADAL" clId="{ACC4EF94-B922-420A-A551-1D802630D151}" dt="2026-06-03T14:41:17.647" v="19" actId="6549"/>
        <pc:sldMkLst>
          <pc:docMk/>
          <pc:sldMk cId="0" sldId="272"/>
        </pc:sldMkLst>
      </pc:sldChg>
      <pc:sldChg chg="modNotesTx">
        <pc:chgData name="Carrie Reif" userId="4d1a4a33-d54e-4f41-9870-c787bfd3a7b0" providerId="ADAL" clId="{ACC4EF94-B922-420A-A551-1D802630D151}" dt="2026-06-03T14:40:37.907" v="9" actId="6549"/>
        <pc:sldMkLst>
          <pc:docMk/>
          <pc:sldMk cId="2494814888" sldId="278"/>
        </pc:sldMkLst>
      </pc:sldChg>
      <pc:sldChg chg="modNotesTx">
        <pc:chgData name="Carrie Reif" userId="4d1a4a33-d54e-4f41-9870-c787bfd3a7b0" providerId="ADAL" clId="{ACC4EF94-B922-420A-A551-1D802630D151}" dt="2026-06-03T14:41:22.633" v="20" actId="6549"/>
        <pc:sldMkLst>
          <pc:docMk/>
          <pc:sldMk cId="0" sldId="279"/>
        </pc:sldMkLst>
      </pc:sldChg>
      <pc:sldChg chg="modNotesTx">
        <pc:chgData name="Carrie Reif" userId="4d1a4a33-d54e-4f41-9870-c787bfd3a7b0" providerId="ADAL" clId="{ACC4EF94-B922-420A-A551-1D802630D151}" dt="2026-06-03T14:41:26.094" v="21" actId="6549"/>
        <pc:sldMkLst>
          <pc:docMk/>
          <pc:sldMk cId="0" sldId="280"/>
        </pc:sldMkLst>
      </pc:sldChg>
      <pc:sldChg chg="modNotesTx">
        <pc:chgData name="Carrie Reif" userId="4d1a4a33-d54e-4f41-9870-c787bfd3a7b0" providerId="ADAL" clId="{ACC4EF94-B922-420A-A551-1D802630D151}" dt="2026-06-03T14:41:29.846" v="22" actId="6549"/>
        <pc:sldMkLst>
          <pc:docMk/>
          <pc:sldMk cId="0" sldId="281"/>
        </pc:sldMkLst>
      </pc:sldChg>
      <pc:sldChg chg="modNotesTx">
        <pc:chgData name="Carrie Reif" userId="4d1a4a33-d54e-4f41-9870-c787bfd3a7b0" providerId="ADAL" clId="{ACC4EF94-B922-420A-A551-1D802630D151}" dt="2026-06-03T14:41:33.553" v="23" actId="6549"/>
        <pc:sldMkLst>
          <pc:docMk/>
          <pc:sldMk cId="0" sldId="282"/>
        </pc:sldMkLst>
      </pc:sldChg>
      <pc:sldChg chg="modNotesTx">
        <pc:chgData name="Carrie Reif" userId="4d1a4a33-d54e-4f41-9870-c787bfd3a7b0" providerId="ADAL" clId="{ACC4EF94-B922-420A-A551-1D802630D151}" dt="2026-06-03T14:41:37.960" v="24" actId="6549"/>
        <pc:sldMkLst>
          <pc:docMk/>
          <pc:sldMk cId="0" sldId="284"/>
        </pc:sldMkLst>
      </pc:sldChg>
      <pc:sldChg chg="modNotesTx">
        <pc:chgData name="Carrie Reif" userId="4d1a4a33-d54e-4f41-9870-c787bfd3a7b0" providerId="ADAL" clId="{ACC4EF94-B922-420A-A551-1D802630D151}" dt="2026-06-03T14:41:43.987" v="25" actId="6549"/>
        <pc:sldMkLst>
          <pc:docMk/>
          <pc:sldMk cId="0" sldId="285"/>
        </pc:sldMkLst>
      </pc:sldChg>
      <pc:sldChg chg="modNotesTx">
        <pc:chgData name="Carrie Reif" userId="4d1a4a33-d54e-4f41-9870-c787bfd3a7b0" providerId="ADAL" clId="{ACC4EF94-B922-420A-A551-1D802630D151}" dt="2026-06-03T14:41:50.984" v="27" actId="6549"/>
        <pc:sldMkLst>
          <pc:docMk/>
          <pc:sldMk cId="0" sldId="286"/>
        </pc:sldMkLst>
      </pc:sldChg>
      <pc:sldChg chg="modNotesTx">
        <pc:chgData name="Carrie Reif" userId="4d1a4a33-d54e-4f41-9870-c787bfd3a7b0" providerId="ADAL" clId="{ACC4EF94-B922-420A-A551-1D802630D151}" dt="2026-06-03T14:40:17.284" v="3" actId="6549"/>
        <pc:sldMkLst>
          <pc:docMk/>
          <pc:sldMk cId="2875893671" sldId="287"/>
        </pc:sldMkLst>
      </pc:sldChg>
      <pc:sldChg chg="modNotesTx">
        <pc:chgData name="Carrie Reif" userId="4d1a4a33-d54e-4f41-9870-c787bfd3a7b0" providerId="ADAL" clId="{ACC4EF94-B922-420A-A551-1D802630D151}" dt="2026-06-03T14:40:49.606" v="12" actId="6549"/>
        <pc:sldMkLst>
          <pc:docMk/>
          <pc:sldMk cId="1020793359" sldId="288"/>
        </pc:sldMkLst>
      </pc:sldChg>
      <pc:sldChg chg="modNotesTx">
        <pc:chgData name="Carrie Reif" userId="4d1a4a33-d54e-4f41-9870-c787bfd3a7b0" providerId="ADAL" clId="{ACC4EF94-B922-420A-A551-1D802630D151}" dt="2026-06-03T14:40:56.225" v="13" actId="6549"/>
        <pc:sldMkLst>
          <pc:docMk/>
          <pc:sldMk cId="3973840603" sldId="289"/>
        </pc:sldMkLst>
      </pc:sldChg>
      <pc:sldChg chg="modNotesTx">
        <pc:chgData name="Carrie Reif" userId="4d1a4a33-d54e-4f41-9870-c787bfd3a7b0" providerId="ADAL" clId="{ACC4EF94-B922-420A-A551-1D802630D151}" dt="2026-06-03T14:41:10.447" v="17" actId="6549"/>
        <pc:sldMkLst>
          <pc:docMk/>
          <pc:sldMk cId="356355236" sldId="290"/>
        </pc:sldMkLst>
      </pc:sldChg>
      <pc:sldChg chg="modNotesTx">
        <pc:chgData name="Carrie Reif" userId="4d1a4a33-d54e-4f41-9870-c787bfd3a7b0" providerId="ADAL" clId="{ACC4EF94-B922-420A-A551-1D802630D151}" dt="2026-06-03T14:41:48.259" v="26" actId="6549"/>
        <pc:sldMkLst>
          <pc:docMk/>
          <pc:sldMk cId="3019840196" sldId="291"/>
        </pc:sldMkLst>
      </pc:sldChg>
      <pc:sldChg chg="modNotesTx">
        <pc:chgData name="Carrie Reif" userId="4d1a4a33-d54e-4f41-9870-c787bfd3a7b0" providerId="ADAL" clId="{ACC4EF94-B922-420A-A551-1D802630D151}" dt="2026-06-03T14:40:59.380" v="14" actId="6549"/>
        <pc:sldMkLst>
          <pc:docMk/>
          <pc:sldMk cId="0" sldId="29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4651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7CA13-CEBE-E006-E5D4-8AD5966A1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9DD9D3-D289-D78F-9BDF-C5AAA416A1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E0518D-88F2-EC2A-6CD9-31AD6911DD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1E8E07-30CA-37FE-6B6C-BBEA787738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7654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5D058-23A1-8D06-6F20-80DF9F134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28F917-7CCE-3419-6C37-09CAE2AA09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34503E-7156-8E04-A59D-BFCF66EB62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3B1F92-0847-D93F-854C-CC4393B42F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36405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E2E05-1A9E-EBEC-A58C-0F2CF295E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A046E7-641D-F9FB-79BC-20FD0A373B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ADF272-1E60-657A-2C6D-8BADF2E26F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6D4DD6-D6C4-2F4A-5256-348A7ED9EE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30858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4756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743E4-73E4-049A-A736-F48BC0464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D9088C-1894-E246-7AD9-E2F849CF4A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5CDB52-93E0-543B-1CBC-679826B8C9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C2F2BF-4E21-E430-3DE3-B9FC9F0011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0849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738D1-2FC2-ACC2-1C00-4A195FA37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21DD86-B08C-3F9F-9A3F-EB03F7FC8E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4182D4-5FA1-F17B-AF01-1FC8E30B26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143233-86F0-D6BD-E218-BBF382EE64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56012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8E661-7F2D-B97D-8044-FAC80BD3E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E4D28D-3D07-5B00-7CFE-8DD89F2582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FF0F8C-B527-901B-06F5-ED29566248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213BDB-3DE0-52D5-5ED3-EEB3187993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3018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834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3874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870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826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841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284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347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945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642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568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041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982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4124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YOU CAN'T SERVE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457200" y="1828800"/>
            <a:ext cx="84124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C9A84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YOU HAVEN'T BUILT</a:t>
            </a:r>
            <a:endParaRPr lang="en-US" sz="4400" dirty="0"/>
          </a:p>
        </p:txBody>
      </p:sp>
      <p:sp>
        <p:nvSpPr>
          <p:cNvPr id="5" name="Shape 3"/>
          <p:cNvSpPr/>
          <p:nvPr/>
        </p:nvSpPr>
        <p:spPr>
          <a:xfrm>
            <a:off x="457200" y="2926080"/>
            <a:ext cx="4114800" cy="3657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4052668"/>
            <a:ext cx="8229600" cy="701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kern="0" spc="3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SERVANT LEADERSHIP FRAMEWORK</a:t>
            </a:r>
          </a:p>
          <a:p>
            <a:pPr marL="0" indent="0" algn="l">
              <a:buNone/>
            </a:pPr>
            <a:endParaRPr lang="en-US" sz="1400" kern="0" spc="300" dirty="0">
              <a:solidFill>
                <a:srgbClr val="E8D5A3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l">
              <a:buNone/>
            </a:pPr>
            <a:r>
              <a:rPr lang="en-US" sz="1400" kern="0" spc="3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Carrie Reif, Elevate HR Solutions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D5956-7330-AE9F-1010-882F1B007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C0BE07D5-B077-295A-DCF7-E09E3809831B}"/>
              </a:ext>
            </a:extLst>
          </p:cNvPr>
          <p:cNvSpPr/>
          <p:nvPr/>
        </p:nvSpPr>
        <p:spPr>
          <a:xfrm>
            <a:off x="658643" y="351322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How can I do more for my people?</a:t>
            </a:r>
            <a:r>
              <a:rPr kumimoji="0" lang="en-US" sz="3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 it.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789B8E10-444A-23ED-1F2D-6941DD6C854B}"/>
              </a:ext>
            </a:extLst>
          </p:cNvPr>
          <p:cNvSpPr/>
          <p:nvPr/>
        </p:nvSpPr>
        <p:spPr>
          <a:xfrm>
            <a:off x="349348" y="1859937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1" u="none" strike="noStrike" kern="1200" cap="none" spc="0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What have I not built that they need in order to succeed?</a:t>
            </a: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027B46B6-0876-5536-AABF-1D2957796F86}"/>
              </a:ext>
            </a:extLst>
          </p:cNvPr>
          <p:cNvSpPr/>
          <p:nvPr/>
        </p:nvSpPr>
        <p:spPr>
          <a:xfrm>
            <a:off x="2086708" y="1373010"/>
            <a:ext cx="4572000" cy="3657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E5BC18ED-E63B-518A-169F-7F7E2C34F9AC}"/>
              </a:ext>
            </a:extLst>
          </p:cNvPr>
          <p:cNvSpPr/>
          <p:nvPr/>
        </p:nvSpPr>
        <p:spPr>
          <a:xfrm>
            <a:off x="2004117" y="3179236"/>
            <a:ext cx="4572000" cy="3657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1FB947CE-E410-209D-82B0-1DA544E40A50}"/>
              </a:ext>
            </a:extLst>
          </p:cNvPr>
          <p:cNvSpPr/>
          <p:nvPr/>
        </p:nvSpPr>
        <p:spPr>
          <a:xfrm>
            <a:off x="349348" y="3521929"/>
            <a:ext cx="8046720" cy="10775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You are </a:t>
            </a:r>
            <a:r>
              <a:rPr lang="en-US" sz="3800" i="1" dirty="0">
                <a:solidFill>
                  <a:prstClr val="black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serving your team if they are confused.</a:t>
            </a:r>
            <a:r>
              <a:rPr kumimoji="0" lang="en-US" sz="3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it.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4814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200" dirty="0">
                <a:solidFill>
                  <a:srgbClr val="C9A84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YOUR PEOPLE ACTUALLY NEED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20040" y="1005840"/>
            <a:ext cx="1920240" cy="3474720"/>
          </a:xfrm>
          <a:prstGeom prst="rect">
            <a:avLst/>
          </a:prstGeom>
          <a:solidFill>
            <a:srgbClr val="1E3060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320040" y="1005840"/>
            <a:ext cx="1920240" cy="5486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1078992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9A84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320040" y="160020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CLARITY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822960" y="2148840"/>
            <a:ext cx="914400" cy="2743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93192" y="2286000"/>
            <a:ext cx="1773936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don't perform because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they're guessing, not because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lack capability.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2468880" y="1005840"/>
            <a:ext cx="1920240" cy="3474720"/>
          </a:xfrm>
          <a:prstGeom prst="rect">
            <a:avLst/>
          </a:prstGeom>
          <a:solidFill>
            <a:srgbClr val="162550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468880" y="1005840"/>
            <a:ext cx="1920240" cy="5486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468880" y="1078992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9A84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2468880" y="160020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STRUCTURE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2971800" y="2148840"/>
            <a:ext cx="914400" cy="2743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2542032" y="2286000"/>
            <a:ext cx="1773936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 people fail in bad systems.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leaders never define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system they're in.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4617720" y="1005840"/>
            <a:ext cx="1920240" cy="3474720"/>
          </a:xfrm>
          <a:prstGeom prst="rect">
            <a:avLst/>
          </a:prstGeom>
          <a:solidFill>
            <a:srgbClr val="1E3060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617720" y="1005840"/>
            <a:ext cx="1920240" cy="5486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617720" y="1078992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9A84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4617720" y="160020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ACCOUNTABILITY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120640" y="2148840"/>
            <a:ext cx="914400" cy="2743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690872" y="2286000"/>
            <a:ext cx="1773936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punishment — alignment.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avoided conversation gets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reassigned to your best people.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766560" y="1005840"/>
            <a:ext cx="1920240" cy="3474720"/>
          </a:xfrm>
          <a:prstGeom prst="rect">
            <a:avLst/>
          </a:prstGeom>
          <a:solidFill>
            <a:srgbClr val="162550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6766560" y="1005840"/>
            <a:ext cx="1920240" cy="5486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766560" y="1078992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9A84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04</a:t>
            </a:r>
            <a:endParaRPr lang="en-US" sz="2800" dirty="0"/>
          </a:p>
        </p:txBody>
      </p:sp>
      <p:sp>
        <p:nvSpPr>
          <p:cNvPr id="24" name="Text 22"/>
          <p:cNvSpPr/>
          <p:nvPr/>
        </p:nvSpPr>
        <p:spPr>
          <a:xfrm>
            <a:off x="6766560" y="160020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CONSISTENCY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7269480" y="2148840"/>
            <a:ext cx="914400" cy="2743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6839712" y="2286000"/>
            <a:ext cx="1773936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can handle high standards.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they cannot handle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unpredictability.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0" cy="51435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0" y="2103120"/>
            <a:ext cx="822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A84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1560" y="320040"/>
            <a:ext cx="7772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1A27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CLARITY</a:t>
            </a:r>
            <a:endParaRPr lang="en-US" sz="4200" dirty="0"/>
          </a:p>
        </p:txBody>
      </p:sp>
      <p:sp>
        <p:nvSpPr>
          <p:cNvPr id="5" name="Shape 3"/>
          <p:cNvSpPr/>
          <p:nvPr/>
        </p:nvSpPr>
        <p:spPr>
          <a:xfrm>
            <a:off x="1051560" y="1005840"/>
            <a:ext cx="7680960" cy="3657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51560" y="118872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8A8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051560" y="1600200"/>
            <a:ext cx="34747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people aren’t clear – they don’t perform.</a:t>
            </a:r>
          </a:p>
          <a:p>
            <a:pPr marL="0" indent="0" algn="l">
              <a:buNone/>
            </a:pPr>
            <a:endParaRPr lang="en-US" sz="1500" dirty="0">
              <a:solidFill>
                <a:srgbClr val="2C2C2C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l">
              <a:buNone/>
            </a:pPr>
            <a:r>
              <a:rPr lang="en-US" sz="150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because they aren’t capable….</a:t>
            </a:r>
          </a:p>
          <a:p>
            <a:pPr marL="0" indent="0" algn="l">
              <a:buNone/>
            </a:pPr>
            <a:r>
              <a:rPr lang="en-US" sz="150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because they're guessing. 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846320" y="1097280"/>
            <a:ext cx="3840480" cy="347472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029200" y="123444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1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clarity requires: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029200" y="1737360"/>
            <a:ext cx="54864" cy="3657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230368" y="1719072"/>
            <a:ext cx="3246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what success looks like in each role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029200" y="2423160"/>
            <a:ext cx="54864" cy="3657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230368" y="2404872"/>
            <a:ext cx="3246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Communicate expectations — don't assume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029200" y="3108960"/>
            <a:ext cx="54864" cy="3657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230368" y="3090672"/>
            <a:ext cx="3246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the unspoken rules spoken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029200" y="3794760"/>
            <a:ext cx="54864" cy="3657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230368" y="3776472"/>
            <a:ext cx="3246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 the team on what actually matters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4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A866CF-9000-91E1-044D-F8CFBF31F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A30EC2F-50FC-A9B2-0EE6-83623DC049F5}"/>
              </a:ext>
            </a:extLst>
          </p:cNvPr>
          <p:cNvSpPr/>
          <p:nvPr/>
        </p:nvSpPr>
        <p:spPr>
          <a:xfrm>
            <a:off x="0" y="0"/>
            <a:ext cx="822960" cy="51435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A46ECBD-4CF6-0248-89C0-3DA50D8E2921}"/>
              </a:ext>
            </a:extLst>
          </p:cNvPr>
          <p:cNvSpPr/>
          <p:nvPr/>
        </p:nvSpPr>
        <p:spPr>
          <a:xfrm>
            <a:off x="0" y="2103120"/>
            <a:ext cx="822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2D7D0EB0-B0EB-9B75-88B4-8BE06A410CF1}"/>
              </a:ext>
            </a:extLst>
          </p:cNvPr>
          <p:cNvSpPr/>
          <p:nvPr/>
        </p:nvSpPr>
        <p:spPr>
          <a:xfrm>
            <a:off x="1051560" y="320040"/>
            <a:ext cx="7772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1A2744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CLARITY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5CAD0274-25D5-4D16-39C8-62722AA2EF52}"/>
              </a:ext>
            </a:extLst>
          </p:cNvPr>
          <p:cNvSpPr/>
          <p:nvPr/>
        </p:nvSpPr>
        <p:spPr>
          <a:xfrm>
            <a:off x="1051560" y="1005840"/>
            <a:ext cx="7680960" cy="3657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3C79453E-2E06-E70E-9807-62243FFED6E4}"/>
              </a:ext>
            </a:extLst>
          </p:cNvPr>
          <p:cNvSpPr/>
          <p:nvPr/>
        </p:nvSpPr>
        <p:spPr>
          <a:xfrm>
            <a:off x="1051560" y="1600200"/>
            <a:ext cx="76809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What is one expectation in your organization that exists in your head but has never actually been communicated?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6CC4CD5C-D937-0C03-D516-6F78CF6C13A4}"/>
              </a:ext>
            </a:extLst>
          </p:cNvPr>
          <p:cNvSpPr/>
          <p:nvPr/>
        </p:nvSpPr>
        <p:spPr>
          <a:xfrm>
            <a:off x="1051560" y="4045704"/>
            <a:ext cx="7772400" cy="5943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3E19614E-3EE8-884B-5D8E-083BF38A5230}"/>
              </a:ext>
            </a:extLst>
          </p:cNvPr>
          <p:cNvSpPr/>
          <p:nvPr/>
        </p:nvSpPr>
        <p:spPr>
          <a:xfrm>
            <a:off x="1051560" y="4045704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A2744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Confusion creates frustration.  Clarity creates performance.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0793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2558E3-1709-A17A-10D5-6D82657D6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C8E5AE60-F4DC-DD45-7E53-E2DCC0669BF6}"/>
              </a:ext>
            </a:extLst>
          </p:cNvPr>
          <p:cNvSpPr/>
          <p:nvPr/>
        </p:nvSpPr>
        <p:spPr>
          <a:xfrm>
            <a:off x="0" y="0"/>
            <a:ext cx="822960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B70F915-558C-239D-6F6A-5A7E1FD68B45}"/>
              </a:ext>
            </a:extLst>
          </p:cNvPr>
          <p:cNvSpPr/>
          <p:nvPr/>
        </p:nvSpPr>
        <p:spPr>
          <a:xfrm>
            <a:off x="0" y="2103120"/>
            <a:ext cx="822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A2744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2CB6068-5E6A-D789-CDA0-6CB37A32F293}"/>
              </a:ext>
            </a:extLst>
          </p:cNvPr>
          <p:cNvSpPr/>
          <p:nvPr/>
        </p:nvSpPr>
        <p:spPr>
          <a:xfrm>
            <a:off x="1051560" y="320040"/>
            <a:ext cx="7772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STRUCTURE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0CBC07A0-9C4C-8287-2B8D-6080F7971292}"/>
              </a:ext>
            </a:extLst>
          </p:cNvPr>
          <p:cNvSpPr/>
          <p:nvPr/>
        </p:nvSpPr>
        <p:spPr>
          <a:xfrm>
            <a:off x="1051560" y="1005840"/>
            <a:ext cx="7680960" cy="3657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9FCED5F4-2DF3-AD2F-7089-5A147274B9B2}"/>
              </a:ext>
            </a:extLst>
          </p:cNvPr>
          <p:cNvSpPr/>
          <p:nvPr/>
        </p:nvSpPr>
        <p:spPr>
          <a:xfrm>
            <a:off x="1051560" y="1321308"/>
            <a:ext cx="3840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Good people fail in bad systems.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453606AE-6F32-58E7-5D05-5BC6D546A9C6}"/>
              </a:ext>
            </a:extLst>
          </p:cNvPr>
          <p:cNvSpPr/>
          <p:nvPr/>
        </p:nvSpPr>
        <p:spPr>
          <a:xfrm>
            <a:off x="1051560" y="1783080"/>
            <a:ext cx="38404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0" i="0" u="none" strike="noStrike" kern="1200" cap="none" spc="0" normalizeH="0" baseline="0" noProof="0" dirty="0">
                <a:ln>
                  <a:noFill/>
                </a:ln>
                <a:solidFill>
                  <a:srgbClr val="E8D5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Most leaders are operating inside systems they've never actually defined —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50" b="0" i="0" u="none" strike="noStrike" kern="1200" cap="none" spc="0" normalizeH="0" baseline="0" noProof="0" dirty="0">
              <a:ln>
                <a:noFill/>
              </a:ln>
              <a:solidFill>
                <a:srgbClr val="E8D5A3"/>
              </a:solidFill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5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</a:t>
            </a:r>
            <a:r>
              <a:rPr kumimoji="0" lang="en-US" sz="1450" b="0" i="0" u="none" strike="noStrike" kern="1200" cap="none" spc="0" normalizeH="0" baseline="0" noProof="0" dirty="0">
                <a:ln>
                  <a:noFill/>
                </a:ln>
                <a:solidFill>
                  <a:srgbClr val="E8D5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 clear process,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5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</a:t>
            </a:r>
            <a:r>
              <a:rPr kumimoji="0" lang="en-US" sz="1450" b="0" i="0" u="none" strike="noStrike" kern="1200" cap="none" spc="0" normalizeH="0" baseline="0" noProof="0" dirty="0">
                <a:ln>
                  <a:noFill/>
                </a:ln>
                <a:solidFill>
                  <a:srgbClr val="E8D5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 defined workflows,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5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</a:t>
            </a:r>
            <a:r>
              <a:rPr kumimoji="0" lang="en-US" sz="1450" b="0" i="0" u="none" strike="noStrike" kern="1200" cap="none" spc="0" normalizeH="0" baseline="0" noProof="0" dirty="0">
                <a:ln>
                  <a:noFill/>
                </a:ln>
                <a:solidFill>
                  <a:srgbClr val="E8D5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 consistent way decisions get made. </a:t>
            </a:r>
            <a:endParaRPr kumimoji="0" lang="en-US" sz="1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384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91440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>
                <a:ln>
                  <a:noFill/>
                </a:ln>
                <a:solidFill>
                  <a:srgbClr val="1A2744"/>
                </a:solidFill>
                <a:effectLst/>
                <a:uLnTx/>
                <a:uFillTx/>
                <a:latin typeface="Arial Black"/>
                <a:ea typeface="+mn-ea"/>
                <a:cs typeface="+mn-cs"/>
              </a:rPr>
              <a:t>THE DEPENDENCY TRAP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0913" y="842015"/>
            <a:ext cx="118872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50" b="1" i="0" u="none" strike="noStrike" kern="1200" cap="none" spc="0" normalizeH="0" baseline="0" noProof="0" dirty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ISSUES THAT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50" b="1" i="0" u="none" strike="noStrike" kern="1200" cap="none" spc="0" normalizeH="0" baseline="0" noProof="0" dirty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COME TO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40586" y="847551"/>
            <a:ext cx="118872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50" b="1" i="0" u="none" strike="noStrike" kern="1200" cap="none" spc="0" normalizeH="0" baseline="0" noProof="0" dirty="0">
                <a:ln>
                  <a:noFill/>
                </a:ln>
                <a:solidFill>
                  <a:srgbClr val="2E7D3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SOLUTIONS YOU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50" b="1" i="0" u="none" strike="noStrike" kern="1200" cap="none" spc="0" normalizeH="0" baseline="0" noProof="0" dirty="0">
                <a:ln>
                  <a:noFill/>
                </a:ln>
                <a:solidFill>
                  <a:srgbClr val="2E7D3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STEP IN TO SOLVE</a:t>
            </a:r>
          </a:p>
        </p:txBody>
      </p:sp>
      <p:sp>
        <p:nvSpPr>
          <p:cNvPr id="5" name="Oval 4"/>
          <p:cNvSpPr/>
          <p:nvPr/>
        </p:nvSpPr>
        <p:spPr>
          <a:xfrm>
            <a:off x="2103120" y="1920240"/>
            <a:ext cx="1609344" cy="1609344"/>
          </a:xfrm>
          <a:prstGeom prst="ellipse">
            <a:avLst/>
          </a:prstGeom>
          <a:solidFill>
            <a:srgbClr val="1A2744"/>
          </a:solidFill>
          <a:ln w="38100">
            <a:solidFill>
              <a:srgbClr val="C9A2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03120" y="2240280"/>
            <a:ext cx="160934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+mn-cs"/>
              </a:rPr>
              <a:t>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2624328"/>
            <a:ext cx="1609344" cy="192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50" b="0" i="0" u="none" strike="noStrike" kern="1200" cap="none" spc="0" normalizeH="0" baseline="0" noProof="0">
                <a:ln>
                  <a:noFill/>
                </a:ln>
                <a:solidFill>
                  <a:srgbClr val="C9A22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BOTTLENECK</a:t>
            </a:r>
          </a:p>
        </p:txBody>
      </p:sp>
      <p:sp>
        <p:nvSpPr>
          <p:cNvPr id="8" name="Oval 7"/>
          <p:cNvSpPr/>
          <p:nvPr/>
        </p:nvSpPr>
        <p:spPr>
          <a:xfrm>
            <a:off x="918801" y="683056"/>
            <a:ext cx="1060704" cy="1060704"/>
          </a:xfrm>
          <a:prstGeom prst="ellipse">
            <a:avLst/>
          </a:prstGeom>
          <a:solidFill>
            <a:srgbClr val="F5F0E8"/>
          </a:solidFill>
          <a:ln w="25400">
            <a:solidFill>
              <a:srgbClr val="C039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3288" y="1026678"/>
            <a:ext cx="75173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5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Every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5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Problem</a:t>
            </a:r>
          </a:p>
        </p:txBody>
      </p:sp>
      <p:sp>
        <p:nvSpPr>
          <p:cNvPr id="10" name="Oval 9"/>
          <p:cNvSpPr/>
          <p:nvPr/>
        </p:nvSpPr>
        <p:spPr>
          <a:xfrm>
            <a:off x="3922172" y="700986"/>
            <a:ext cx="1060704" cy="1060704"/>
          </a:xfrm>
          <a:prstGeom prst="ellipse">
            <a:avLst/>
          </a:prstGeom>
          <a:solidFill>
            <a:srgbClr val="F5F0E8"/>
          </a:solidFill>
          <a:ln w="25400">
            <a:solidFill>
              <a:srgbClr val="2E7D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33203" y="1097262"/>
            <a:ext cx="1060704" cy="2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5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Every Solution</a:t>
            </a:r>
          </a:p>
        </p:txBody>
      </p:sp>
      <p:sp>
        <p:nvSpPr>
          <p:cNvPr id="4232" name="dashedLine"/>
          <p:cNvSpPr>
            <a:spLocks noGrp="1"/>
          </p:cNvSpPr>
          <p:nvPr/>
        </p:nvSpPr>
        <p:spPr>
          <a:xfrm rot="2934694" flipV="1">
            <a:off x="1772923" y="1841690"/>
            <a:ext cx="738089" cy="41820"/>
          </a:xfrm>
          <a:prstGeom prst="line">
            <a:avLst/>
          </a:prstGeom>
          <a:noFill/>
          <a:ln w="19050">
            <a:solidFill>
              <a:srgbClr val="C0392B"/>
            </a:solidFill>
            <a:prstDash val="dash"/>
          </a:ln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12" name="dashedLine"/>
          <p:cNvSpPr>
            <a:spLocks noGrp="1"/>
          </p:cNvSpPr>
          <p:nvPr/>
        </p:nvSpPr>
        <p:spPr>
          <a:xfrm rot="-3952057">
            <a:off x="3455625" y="1721311"/>
            <a:ext cx="727235" cy="370749"/>
          </a:xfrm>
          <a:prstGeom prst="line">
            <a:avLst/>
          </a:prstGeom>
          <a:noFill/>
          <a:ln w="19050">
            <a:solidFill>
              <a:srgbClr val="2E7D32"/>
            </a:solidFill>
            <a:prstDash val="dash"/>
          </a:ln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13" name="Oval 9912"/>
          <p:cNvSpPr/>
          <p:nvPr/>
        </p:nvSpPr>
        <p:spPr>
          <a:xfrm>
            <a:off x="380579" y="2245629"/>
            <a:ext cx="1060704" cy="1060704"/>
          </a:xfrm>
          <a:prstGeom prst="ellipse">
            <a:avLst/>
          </a:prstGeom>
          <a:solidFill>
            <a:srgbClr val="F5F0E8"/>
          </a:solidFill>
          <a:ln w="25400">
            <a:solidFill>
              <a:srgbClr val="C039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14" name="TextBox 9913"/>
          <p:cNvSpPr txBox="1"/>
          <p:nvPr/>
        </p:nvSpPr>
        <p:spPr>
          <a:xfrm>
            <a:off x="380579" y="2590357"/>
            <a:ext cx="106070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5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Every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Question</a:t>
            </a:r>
            <a:endParaRPr kumimoji="0" sz="75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15" name="Oval 9914"/>
          <p:cNvSpPr/>
          <p:nvPr/>
        </p:nvSpPr>
        <p:spPr>
          <a:xfrm>
            <a:off x="4315968" y="2168782"/>
            <a:ext cx="1060704" cy="1060704"/>
          </a:xfrm>
          <a:prstGeom prst="ellipse">
            <a:avLst/>
          </a:prstGeom>
          <a:solidFill>
            <a:srgbClr val="F5F0E8"/>
          </a:solidFill>
          <a:ln w="25400">
            <a:solidFill>
              <a:srgbClr val="2E7D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16" name="TextBox 9915"/>
          <p:cNvSpPr txBox="1"/>
          <p:nvPr/>
        </p:nvSpPr>
        <p:spPr>
          <a:xfrm>
            <a:off x="4315860" y="2606451"/>
            <a:ext cx="1060704" cy="2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5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Every Answer</a:t>
            </a:r>
          </a:p>
        </p:txBody>
      </p:sp>
      <p:sp>
        <p:nvSpPr>
          <p:cNvPr id="9752" name="dashedLine"/>
          <p:cNvSpPr>
            <a:spLocks noGrp="1"/>
          </p:cNvSpPr>
          <p:nvPr/>
        </p:nvSpPr>
        <p:spPr>
          <a:xfrm>
            <a:off x="1449154" y="2775981"/>
            <a:ext cx="653966" cy="0"/>
          </a:xfrm>
          <a:prstGeom prst="line">
            <a:avLst/>
          </a:prstGeom>
          <a:noFill/>
          <a:ln w="19050">
            <a:solidFill>
              <a:srgbClr val="C0392B"/>
            </a:solidFill>
            <a:prstDash val="dash"/>
          </a:ln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52" name="dashedLine"/>
          <p:cNvSpPr>
            <a:spLocks noGrp="1"/>
          </p:cNvSpPr>
          <p:nvPr/>
        </p:nvSpPr>
        <p:spPr>
          <a:xfrm>
            <a:off x="3712462" y="2724912"/>
            <a:ext cx="603505" cy="0"/>
          </a:xfrm>
          <a:prstGeom prst="line">
            <a:avLst/>
          </a:prstGeom>
          <a:noFill/>
          <a:ln w="19050">
            <a:solidFill>
              <a:srgbClr val="2E7D32"/>
            </a:solidFill>
            <a:prstDash val="dash"/>
          </a:ln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17" name="Oval 9916"/>
          <p:cNvSpPr/>
          <p:nvPr/>
        </p:nvSpPr>
        <p:spPr>
          <a:xfrm>
            <a:off x="1073288" y="3790965"/>
            <a:ext cx="1060704" cy="1060704"/>
          </a:xfrm>
          <a:prstGeom prst="ellipse">
            <a:avLst/>
          </a:prstGeom>
          <a:solidFill>
            <a:srgbClr val="F5F0E8"/>
          </a:solidFill>
          <a:ln w="25400">
            <a:solidFill>
              <a:srgbClr val="C039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18" name="TextBox 9917"/>
          <p:cNvSpPr txBox="1"/>
          <p:nvPr/>
        </p:nvSpPr>
        <p:spPr>
          <a:xfrm>
            <a:off x="1036713" y="4230928"/>
            <a:ext cx="106070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5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Every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50" dirty="0">
                <a:solidFill>
                  <a:srgbClr val="333333"/>
                </a:solidFill>
                <a:latin typeface="Arial"/>
              </a:rPr>
              <a:t>Conflict</a:t>
            </a:r>
            <a:endParaRPr kumimoji="0" sz="75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919" name="Oval 9918"/>
          <p:cNvSpPr/>
          <p:nvPr/>
        </p:nvSpPr>
        <p:spPr>
          <a:xfrm>
            <a:off x="3689302" y="3839598"/>
            <a:ext cx="1060704" cy="1060704"/>
          </a:xfrm>
          <a:prstGeom prst="ellipse">
            <a:avLst/>
          </a:prstGeom>
          <a:solidFill>
            <a:srgbClr val="F5F0E8"/>
          </a:solidFill>
          <a:ln w="25400">
            <a:solidFill>
              <a:srgbClr val="2E7D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20" name="TextBox 9919"/>
          <p:cNvSpPr txBox="1"/>
          <p:nvPr/>
        </p:nvSpPr>
        <p:spPr>
          <a:xfrm>
            <a:off x="3707518" y="4285057"/>
            <a:ext cx="1060704" cy="2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5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Every Decision</a:t>
            </a:r>
          </a:p>
        </p:txBody>
      </p:sp>
      <p:sp>
        <p:nvSpPr>
          <p:cNvPr id="2472" name="dashedLine"/>
          <p:cNvSpPr>
            <a:spLocks noGrp="1"/>
          </p:cNvSpPr>
          <p:nvPr/>
        </p:nvSpPr>
        <p:spPr>
          <a:xfrm rot="-2934694" flipV="1">
            <a:off x="1807157" y="3597340"/>
            <a:ext cx="758606" cy="3597"/>
          </a:xfrm>
          <a:prstGeom prst="line">
            <a:avLst/>
          </a:prstGeom>
          <a:noFill/>
          <a:ln w="19050">
            <a:solidFill>
              <a:srgbClr val="C0392B"/>
            </a:solidFill>
            <a:prstDash val="dash"/>
          </a:ln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52" name="dashedLine"/>
          <p:cNvSpPr>
            <a:spLocks noGrp="1"/>
          </p:cNvSpPr>
          <p:nvPr/>
        </p:nvSpPr>
        <p:spPr>
          <a:xfrm rot="3952057" flipV="1">
            <a:off x="3363549" y="3594441"/>
            <a:ext cx="687939" cy="143509"/>
          </a:xfrm>
          <a:prstGeom prst="line">
            <a:avLst/>
          </a:prstGeom>
          <a:noFill/>
          <a:ln w="19050">
            <a:solidFill>
              <a:srgbClr val="2E7D32"/>
            </a:solidFill>
            <a:prstDash val="dash"/>
          </a:ln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21" name="Rectangle 9920"/>
          <p:cNvSpPr/>
          <p:nvPr/>
        </p:nvSpPr>
        <p:spPr>
          <a:xfrm>
            <a:off x="5577840" y="73152"/>
            <a:ext cx="3456432" cy="4983480"/>
          </a:xfrm>
          <a:prstGeom prst="rect">
            <a:avLst/>
          </a:prstGeom>
          <a:solidFill>
            <a:srgbClr val="1A27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22" name="TextBox 9921"/>
          <p:cNvSpPr txBox="1"/>
          <p:nvPr/>
        </p:nvSpPr>
        <p:spPr>
          <a:xfrm>
            <a:off x="5715000" y="182880"/>
            <a:ext cx="31546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He didn't build 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leadership team.</a:t>
            </a:r>
          </a:p>
        </p:txBody>
      </p:sp>
      <p:sp>
        <p:nvSpPr>
          <p:cNvPr id="9923" name="TextBox 9922"/>
          <p:cNvSpPr txBox="1"/>
          <p:nvPr/>
        </p:nvSpPr>
        <p:spPr>
          <a:xfrm>
            <a:off x="5715000" y="1078992"/>
            <a:ext cx="315468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0" normalizeH="0" baseline="0" noProof="0">
                <a:ln>
                  <a:noFill/>
                </a:ln>
                <a:solidFill>
                  <a:srgbClr val="C9A227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He built dependency.</a:t>
            </a:r>
          </a:p>
        </p:txBody>
      </p:sp>
      <p:sp>
        <p:nvSpPr>
          <p:cNvPr id="9924" name="Rectangle 9923"/>
          <p:cNvSpPr/>
          <p:nvPr/>
        </p:nvSpPr>
        <p:spPr>
          <a:xfrm>
            <a:off x="5715000" y="1737360"/>
            <a:ext cx="3017520" cy="18288"/>
          </a:xfrm>
          <a:prstGeom prst="rect">
            <a:avLst/>
          </a:prstGeom>
          <a:solidFill>
            <a:srgbClr val="C9A2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25" name="Oval 9924"/>
          <p:cNvSpPr/>
          <p:nvPr/>
        </p:nvSpPr>
        <p:spPr>
          <a:xfrm>
            <a:off x="5852159" y="1901952"/>
            <a:ext cx="274320" cy="274320"/>
          </a:xfrm>
          <a:prstGeom prst="ellipse">
            <a:avLst/>
          </a:prstGeom>
          <a:solidFill>
            <a:srgbClr val="C9A2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26" name="Rectangle 9925"/>
          <p:cNvSpPr/>
          <p:nvPr/>
        </p:nvSpPr>
        <p:spPr>
          <a:xfrm>
            <a:off x="5760720" y="2212848"/>
            <a:ext cx="457200" cy="246888"/>
          </a:xfrm>
          <a:prstGeom prst="rect">
            <a:avLst/>
          </a:prstGeom>
          <a:solidFill>
            <a:srgbClr val="C9A2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27" name="Oval 9926"/>
          <p:cNvSpPr/>
          <p:nvPr/>
        </p:nvSpPr>
        <p:spPr>
          <a:xfrm>
            <a:off x="6345936" y="1901952"/>
            <a:ext cx="274320" cy="274320"/>
          </a:xfrm>
          <a:prstGeom prst="ellipse">
            <a:avLst/>
          </a:prstGeom>
          <a:solidFill>
            <a:srgbClr val="C9A2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28" name="Rectangle 9927"/>
          <p:cNvSpPr/>
          <p:nvPr/>
        </p:nvSpPr>
        <p:spPr>
          <a:xfrm>
            <a:off x="6254496" y="2212848"/>
            <a:ext cx="457200" cy="246888"/>
          </a:xfrm>
          <a:prstGeom prst="rect">
            <a:avLst/>
          </a:prstGeom>
          <a:solidFill>
            <a:srgbClr val="C9A2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29" name="Oval 9928"/>
          <p:cNvSpPr/>
          <p:nvPr/>
        </p:nvSpPr>
        <p:spPr>
          <a:xfrm>
            <a:off x="6839712" y="1901952"/>
            <a:ext cx="274320" cy="274320"/>
          </a:xfrm>
          <a:prstGeom prst="ellipse">
            <a:avLst/>
          </a:prstGeom>
          <a:solidFill>
            <a:srgbClr val="C9A2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30" name="Rectangle 9929"/>
          <p:cNvSpPr/>
          <p:nvPr/>
        </p:nvSpPr>
        <p:spPr>
          <a:xfrm>
            <a:off x="6748272" y="2212848"/>
            <a:ext cx="457200" cy="246888"/>
          </a:xfrm>
          <a:prstGeom prst="rect">
            <a:avLst/>
          </a:prstGeom>
          <a:solidFill>
            <a:srgbClr val="C9A2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31" name="TextBox 9930"/>
          <p:cNvSpPr txBox="1"/>
          <p:nvPr/>
        </p:nvSpPr>
        <p:spPr>
          <a:xfrm>
            <a:off x="5715000" y="2606040"/>
            <a:ext cx="3154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Servant leadership is not making yourself</a:t>
            </a:r>
          </a:p>
        </p:txBody>
      </p:sp>
      <p:sp>
        <p:nvSpPr>
          <p:cNvPr id="9932" name="TextBox 9931"/>
          <p:cNvSpPr txBox="1"/>
          <p:nvPr/>
        </p:nvSpPr>
        <p:spPr>
          <a:xfrm>
            <a:off x="5715000" y="2907792"/>
            <a:ext cx="3154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>
                <a:ln>
                  <a:noFill/>
                </a:ln>
                <a:solidFill>
                  <a:srgbClr val="C9A22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more available.</a:t>
            </a:r>
          </a:p>
        </p:txBody>
      </p:sp>
      <p:sp>
        <p:nvSpPr>
          <p:cNvPr id="9933" name="TextBox 9932"/>
          <p:cNvSpPr txBox="1"/>
          <p:nvPr/>
        </p:nvSpPr>
        <p:spPr>
          <a:xfrm>
            <a:off x="5715000" y="3310128"/>
            <a:ext cx="3154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It's building people who</a:t>
            </a:r>
          </a:p>
        </p:txBody>
      </p:sp>
      <p:sp>
        <p:nvSpPr>
          <p:cNvPr id="9934" name="TextBox 9933"/>
          <p:cNvSpPr txBox="1"/>
          <p:nvPr/>
        </p:nvSpPr>
        <p:spPr>
          <a:xfrm>
            <a:off x="5715000" y="3611880"/>
            <a:ext cx="3154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>
                <a:ln>
                  <a:noFill/>
                </a:ln>
                <a:solidFill>
                  <a:srgbClr val="C9A22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need you less.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9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9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9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9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9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9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9914" grpId="0"/>
      <p:bldP spid="9916" grpId="0"/>
      <p:bldP spid="9918" grpId="0"/>
      <p:bldP spid="9920" grpId="0"/>
      <p:bldP spid="9921" grpId="0" animBg="1"/>
      <p:bldP spid="9922" grpId="0"/>
      <p:bldP spid="9923" grpId="0"/>
      <p:bldP spid="9924" grpId="0" animBg="1"/>
      <p:bldP spid="9925" grpId="0" animBg="1"/>
      <p:bldP spid="9926" grpId="0" animBg="1"/>
      <p:bldP spid="9927" grpId="0" animBg="1"/>
      <p:bldP spid="9928" grpId="0" animBg="1"/>
      <p:bldP spid="9929" grpId="0" animBg="1"/>
      <p:bldP spid="9930" grpId="0" animBg="1"/>
      <p:bldP spid="9931" grpId="0"/>
      <p:bldP spid="9932" grpId="0"/>
      <p:bldP spid="9933" grpId="0"/>
      <p:bldP spid="99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0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0" y="2103120"/>
            <a:ext cx="822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A27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1560" y="320040"/>
            <a:ext cx="7772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STRUCTURE</a:t>
            </a:r>
            <a:endParaRPr lang="en-US" sz="4200" dirty="0"/>
          </a:p>
        </p:txBody>
      </p:sp>
      <p:sp>
        <p:nvSpPr>
          <p:cNvPr id="5" name="Shape 3"/>
          <p:cNvSpPr/>
          <p:nvPr/>
        </p:nvSpPr>
        <p:spPr>
          <a:xfrm>
            <a:off x="1051560" y="1005840"/>
            <a:ext cx="7680960" cy="3657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108960" y="1207008"/>
            <a:ext cx="3566160" cy="896112"/>
          </a:xfrm>
          <a:prstGeom prst="rect">
            <a:avLst/>
          </a:prstGeom>
          <a:solidFill>
            <a:srgbClr val="162550"/>
          </a:solidFill>
          <a:ln w="9525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246120" y="1229868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C9A84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PROCESS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246120" y="1554480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how workflows from start to finish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108960" y="2176272"/>
            <a:ext cx="3566160" cy="896112"/>
          </a:xfrm>
          <a:prstGeom prst="rect">
            <a:avLst/>
          </a:prstGeom>
          <a:solidFill>
            <a:srgbClr val="162550"/>
          </a:solidFill>
          <a:ln w="9525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246120" y="2221992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C9A84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DECISIONS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246120" y="2569464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Clarify who decides what, and when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108960" y="3154680"/>
            <a:ext cx="3566160" cy="896112"/>
          </a:xfrm>
          <a:prstGeom prst="rect">
            <a:avLst/>
          </a:prstGeom>
          <a:solidFill>
            <a:srgbClr val="162550"/>
          </a:solidFill>
          <a:ln w="9525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246120" y="3227832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C9A84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OWNERSHIP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246120" y="3575304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 clear accountability for outcomes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1051560" y="4251960"/>
            <a:ext cx="7772400" cy="594360"/>
          </a:xfrm>
          <a:prstGeom prst="rect">
            <a:avLst/>
          </a:prstGeom>
          <a:solidFill>
            <a:srgbClr val="162550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1051560" y="4251960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If the system is broken — no amount of support will fix it.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0" cy="5143500"/>
          </a:xfrm>
          <a:prstGeom prst="rect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0" y="2103120"/>
            <a:ext cx="822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1560" y="320040"/>
            <a:ext cx="7772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A27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ACCOUNTABILITY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1024128" y="1156716"/>
            <a:ext cx="7680960" cy="36576"/>
          </a:xfrm>
          <a:prstGeom prst="rect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051560" y="1442350"/>
            <a:ext cx="3749040" cy="384048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51560" y="1442350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TRUTH ABOUT YOUR TEAM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1188720" y="1999198"/>
            <a:ext cx="164592" cy="164592"/>
          </a:xfrm>
          <a:prstGeom prst="ellipse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435608" y="1887829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things actually stand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1188720" y="2398953"/>
            <a:ext cx="164592" cy="164592"/>
          </a:xfrm>
          <a:prstGeom prst="ellipse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435608" y="2292742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working and what isn't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1188720" y="2776554"/>
            <a:ext cx="164592" cy="164592"/>
          </a:xfrm>
          <a:prstGeom prst="ellipse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435608" y="2678198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behaviors you're tolerating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1188720" y="3157788"/>
            <a:ext cx="164592" cy="164592"/>
          </a:xfrm>
          <a:prstGeom prst="ellipse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435608" y="3049116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conversations you've been avoiding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5074920" y="1783080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COST OF AVOIDANCE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1005840" y="4463913"/>
            <a:ext cx="7772400" cy="59436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1051560" y="455371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Accountability is not punishment. It’s alignment. It’s truth.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9" name="Text 14">
            <a:extLst>
              <a:ext uri="{FF2B5EF4-FFF2-40B4-BE49-F238E27FC236}">
                <a16:creationId xmlns:a16="http://schemas.microsoft.com/office/drawing/2014/main" id="{FAA01FFF-1ABC-C2BF-26C0-B9943DE7E5A8}"/>
              </a:ext>
            </a:extLst>
          </p:cNvPr>
          <p:cNvSpPr/>
          <p:nvPr/>
        </p:nvSpPr>
        <p:spPr>
          <a:xfrm>
            <a:off x="1435608" y="3434394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needs to change</a:t>
            </a:r>
            <a:endParaRPr lang="en-US" sz="1350" dirty="0"/>
          </a:p>
        </p:txBody>
      </p:sp>
      <p:sp>
        <p:nvSpPr>
          <p:cNvPr id="30" name="Shape 13">
            <a:extLst>
              <a:ext uri="{FF2B5EF4-FFF2-40B4-BE49-F238E27FC236}">
                <a16:creationId xmlns:a16="http://schemas.microsoft.com/office/drawing/2014/main" id="{2A7CADAC-02DD-034B-97E0-8489A1DB63E3}"/>
              </a:ext>
            </a:extLst>
          </p:cNvPr>
          <p:cNvSpPr/>
          <p:nvPr/>
        </p:nvSpPr>
        <p:spPr>
          <a:xfrm>
            <a:off x="1188720" y="3528003"/>
            <a:ext cx="164592" cy="164592"/>
          </a:xfrm>
          <a:prstGeom prst="ellipse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B095B-4B50-8B84-BE4B-8EEA4BC43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3E8A263A-FB56-1384-429D-7D074660620A}"/>
              </a:ext>
            </a:extLst>
          </p:cNvPr>
          <p:cNvSpPr/>
          <p:nvPr/>
        </p:nvSpPr>
        <p:spPr>
          <a:xfrm>
            <a:off x="0" y="0"/>
            <a:ext cx="822960" cy="5143500"/>
          </a:xfrm>
          <a:prstGeom prst="rect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02DA794F-0DE9-7005-E008-3A48B5D3EBC8}"/>
              </a:ext>
            </a:extLst>
          </p:cNvPr>
          <p:cNvSpPr/>
          <p:nvPr/>
        </p:nvSpPr>
        <p:spPr>
          <a:xfrm>
            <a:off x="0" y="2103120"/>
            <a:ext cx="822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22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F349DFAD-38FB-2063-B1DD-2CDD21386FF7}"/>
              </a:ext>
            </a:extLst>
          </p:cNvPr>
          <p:cNvSpPr/>
          <p:nvPr/>
        </p:nvSpPr>
        <p:spPr>
          <a:xfrm>
            <a:off x="1051560" y="320040"/>
            <a:ext cx="7772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A27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ACCOUNTABILITY</a:t>
            </a:r>
            <a:endParaRPr lang="en-US" sz="360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99C42684-13A2-49D3-C89A-256AC5BB019D}"/>
              </a:ext>
            </a:extLst>
          </p:cNvPr>
          <p:cNvSpPr/>
          <p:nvPr/>
        </p:nvSpPr>
        <p:spPr>
          <a:xfrm>
            <a:off x="1051560" y="1005840"/>
            <a:ext cx="7680960" cy="36576"/>
          </a:xfrm>
          <a:prstGeom prst="rect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FD891E84-D1B7-44EC-EC1B-C04CD4B51DBF}"/>
              </a:ext>
            </a:extLst>
          </p:cNvPr>
          <p:cNvSpPr/>
          <p:nvPr/>
        </p:nvSpPr>
        <p:spPr>
          <a:xfrm>
            <a:off x="1051560" y="1783080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TRUTH ABOUT YOUR TEAM</a:t>
            </a:r>
            <a:endParaRPr lang="en-US" sz="110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8037EF01-9167-CE1F-40C3-CDFF860D70A6}"/>
              </a:ext>
            </a:extLst>
          </p:cNvPr>
          <p:cNvSpPr/>
          <p:nvPr/>
        </p:nvSpPr>
        <p:spPr>
          <a:xfrm>
            <a:off x="1190439" y="1399032"/>
            <a:ext cx="3749040" cy="384048"/>
          </a:xfrm>
          <a:prstGeom prst="rect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32E7069E-1E33-F3A7-9DC1-F75B1C774C6E}"/>
              </a:ext>
            </a:extLst>
          </p:cNvPr>
          <p:cNvSpPr/>
          <p:nvPr/>
        </p:nvSpPr>
        <p:spPr>
          <a:xfrm>
            <a:off x="1190439" y="1399032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COST OF AVOIDANCE</a:t>
            </a:r>
            <a:endParaRPr lang="en-US" sz="1100" dirty="0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D71705EB-7560-61C8-420C-BDCAAE685FDB}"/>
              </a:ext>
            </a:extLst>
          </p:cNvPr>
          <p:cNvSpPr/>
          <p:nvPr/>
        </p:nvSpPr>
        <p:spPr>
          <a:xfrm>
            <a:off x="1327599" y="1920240"/>
            <a:ext cx="164592" cy="164592"/>
          </a:xfrm>
          <a:prstGeom prst="ellipse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E323DC97-3CFB-AF2D-606E-6161CD6D643B}"/>
              </a:ext>
            </a:extLst>
          </p:cNvPr>
          <p:cNvSpPr/>
          <p:nvPr/>
        </p:nvSpPr>
        <p:spPr>
          <a:xfrm>
            <a:off x="1574487" y="1865376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best people carry the weight</a:t>
            </a:r>
            <a:endParaRPr lang="en-US" sz="1350" dirty="0"/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7CA2E099-E6B9-64AC-1249-9A2BE51AA749}"/>
              </a:ext>
            </a:extLst>
          </p:cNvPr>
          <p:cNvSpPr/>
          <p:nvPr/>
        </p:nvSpPr>
        <p:spPr>
          <a:xfrm>
            <a:off x="1327599" y="2414016"/>
            <a:ext cx="164592" cy="164592"/>
          </a:xfrm>
          <a:prstGeom prst="ellipse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E7A52954-C658-B861-9F52-FE25619BA4C2}"/>
              </a:ext>
            </a:extLst>
          </p:cNvPr>
          <p:cNvSpPr/>
          <p:nvPr/>
        </p:nvSpPr>
        <p:spPr>
          <a:xfrm>
            <a:off x="1574487" y="2359152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5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performers disengage and leave</a:t>
            </a:r>
            <a:endParaRPr lang="en-US" sz="1350" dirty="0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DE811FE7-649D-099C-E36D-3CB97DF5B7E6}"/>
              </a:ext>
            </a:extLst>
          </p:cNvPr>
          <p:cNvSpPr/>
          <p:nvPr/>
        </p:nvSpPr>
        <p:spPr>
          <a:xfrm>
            <a:off x="1327599" y="2907792"/>
            <a:ext cx="164592" cy="164592"/>
          </a:xfrm>
          <a:prstGeom prst="ellipse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7392B7C8-7DDE-0E1F-88A0-F79DD3687C35}"/>
              </a:ext>
            </a:extLst>
          </p:cNvPr>
          <p:cNvSpPr/>
          <p:nvPr/>
        </p:nvSpPr>
        <p:spPr>
          <a:xfrm>
            <a:off x="1574487" y="2852928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Mediocrity becomes the standard</a:t>
            </a:r>
            <a:endParaRPr lang="en-US" sz="1350" dirty="0"/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EB0AD91C-0718-DE1E-7E0F-A3458D02503C}"/>
              </a:ext>
            </a:extLst>
          </p:cNvPr>
          <p:cNvSpPr/>
          <p:nvPr/>
        </p:nvSpPr>
        <p:spPr>
          <a:xfrm>
            <a:off x="1327599" y="3401568"/>
            <a:ext cx="164592" cy="164592"/>
          </a:xfrm>
          <a:prstGeom prst="ellipse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5F505ABF-C885-6C08-807E-A50AE54DC264}"/>
              </a:ext>
            </a:extLst>
          </p:cNvPr>
          <p:cNvSpPr/>
          <p:nvPr/>
        </p:nvSpPr>
        <p:spPr>
          <a:xfrm>
            <a:off x="1574487" y="3346704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end up carrying everything</a:t>
            </a:r>
            <a:endParaRPr lang="en-US" sz="1350" dirty="0"/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829BB32B-BCBF-E7ED-9DCD-01F39B012268}"/>
              </a:ext>
            </a:extLst>
          </p:cNvPr>
          <p:cNvSpPr/>
          <p:nvPr/>
        </p:nvSpPr>
        <p:spPr>
          <a:xfrm>
            <a:off x="1005840" y="4402836"/>
            <a:ext cx="7772400" cy="59436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A9A48F09-448C-D28E-8ABC-75F023281B73}"/>
              </a:ext>
            </a:extLst>
          </p:cNvPr>
          <p:cNvSpPr/>
          <p:nvPr/>
        </p:nvSpPr>
        <p:spPr>
          <a:xfrm>
            <a:off x="1051560" y="455371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Clear is kind.  Unclear is chaos.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5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822960" cy="5143500"/>
          </a:xfrm>
          <a:prstGeom prst="rect">
            <a:avLst/>
          </a:prstGeom>
          <a:solidFill>
            <a:srgbClr val="3A8C5A"/>
          </a:solidFill>
          <a:ln w="12700">
            <a:solidFill>
              <a:srgbClr val="3A8C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0" y="2103120"/>
            <a:ext cx="822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04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051560" y="320040"/>
            <a:ext cx="7772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CONSISTENCY</a:t>
            </a:r>
            <a:endParaRPr lang="en-US" sz="4200" dirty="0"/>
          </a:p>
        </p:txBody>
      </p:sp>
      <p:sp>
        <p:nvSpPr>
          <p:cNvPr id="5" name="Shape 3"/>
          <p:cNvSpPr/>
          <p:nvPr/>
        </p:nvSpPr>
        <p:spPr>
          <a:xfrm>
            <a:off x="1051560" y="1005840"/>
            <a:ext cx="7680960" cy="36576"/>
          </a:xfrm>
          <a:prstGeom prst="rect">
            <a:avLst/>
          </a:prstGeom>
          <a:solidFill>
            <a:srgbClr val="3A8C5A"/>
          </a:solidFill>
          <a:ln w="12700">
            <a:solidFill>
              <a:srgbClr val="3A8C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051560" y="1143000"/>
            <a:ext cx="1691640" cy="1828800"/>
          </a:xfrm>
          <a:prstGeom prst="rect">
            <a:avLst/>
          </a:prstGeom>
          <a:solidFill>
            <a:srgbClr val="1E3060"/>
          </a:solidFill>
          <a:ln w="254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051560" y="1143000"/>
            <a:ext cx="1691640" cy="384048"/>
          </a:xfrm>
          <a:prstGeom prst="rect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51560" y="114300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MON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051560" y="1600200"/>
            <a:ext cx="1691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Tough &amp;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Demanding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2971800" y="1143000"/>
            <a:ext cx="1691640" cy="1828800"/>
          </a:xfrm>
          <a:prstGeom prst="rect">
            <a:avLst/>
          </a:prstGeom>
          <a:solidFill>
            <a:srgbClr val="1E3060"/>
          </a:solidFill>
          <a:ln w="25400">
            <a:solidFill>
              <a:srgbClr val="4A90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971800" y="1143000"/>
            <a:ext cx="1691640" cy="384048"/>
          </a:xfrm>
          <a:prstGeom prst="rect">
            <a:avLst/>
          </a:prstGeom>
          <a:solidFill>
            <a:srgbClr val="4A90C4"/>
          </a:solidFill>
          <a:ln w="12700">
            <a:solidFill>
              <a:srgbClr val="4A90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971800" y="114300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TUE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971800" y="1600200"/>
            <a:ext cx="1691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Everyone's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Friend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4892040" y="1143000"/>
            <a:ext cx="1691640" cy="1828800"/>
          </a:xfrm>
          <a:prstGeom prst="rect">
            <a:avLst/>
          </a:prstGeom>
          <a:solidFill>
            <a:srgbClr val="1E3060"/>
          </a:solidFill>
          <a:ln w="25400">
            <a:solidFill>
              <a:srgbClr val="8A8F9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4892040" y="1143000"/>
            <a:ext cx="1691640" cy="384048"/>
          </a:xfrm>
          <a:prstGeom prst="rect">
            <a:avLst/>
          </a:prstGeom>
          <a:solidFill>
            <a:srgbClr val="8A8F9E"/>
          </a:solidFill>
          <a:ln w="12700">
            <a:solidFill>
              <a:srgbClr val="8A8F9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892040" y="114300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WED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892040" y="1600200"/>
            <a:ext cx="1691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Avoiding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Conflict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812280" y="1143000"/>
            <a:ext cx="1691640" cy="1828800"/>
          </a:xfrm>
          <a:prstGeom prst="rect">
            <a:avLst/>
          </a:prstGeom>
          <a:solidFill>
            <a:srgbClr val="1E3060"/>
          </a:solidFill>
          <a:ln w="25400">
            <a:solidFill>
              <a:srgbClr val="C07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812280" y="1143000"/>
            <a:ext cx="1691640" cy="384048"/>
          </a:xfrm>
          <a:prstGeom prst="rect">
            <a:avLst/>
          </a:prstGeom>
          <a:solidFill>
            <a:srgbClr val="C07020"/>
          </a:solidFill>
          <a:ln w="12700">
            <a:solidFill>
              <a:srgbClr val="C07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812280" y="1143000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THU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812280" y="1600200"/>
            <a:ext cx="1691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Cracking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051560" y="3154680"/>
            <a:ext cx="7772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i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People can handle high standards.</a:t>
            </a:r>
            <a:endParaRPr lang="en-US" sz="1900" dirty="0"/>
          </a:p>
          <a:p>
            <a:pPr marL="0" indent="0" algn="l">
              <a:buNone/>
            </a:pPr>
            <a:r>
              <a:rPr lang="en-US" sz="1900" i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they cannot handle is unpredictability.</a:t>
            </a:r>
            <a:endParaRPr lang="en-US" sz="1900" dirty="0"/>
          </a:p>
        </p:txBody>
      </p:sp>
      <p:sp>
        <p:nvSpPr>
          <p:cNvPr id="23" name="Shape 21"/>
          <p:cNvSpPr/>
          <p:nvPr/>
        </p:nvSpPr>
        <p:spPr>
          <a:xfrm>
            <a:off x="1051560" y="4251960"/>
            <a:ext cx="7772400" cy="594360"/>
          </a:xfrm>
          <a:prstGeom prst="rect">
            <a:avLst/>
          </a:prstGeom>
          <a:solidFill>
            <a:srgbClr val="162550"/>
          </a:solidFill>
          <a:ln w="12700">
            <a:solidFill>
              <a:srgbClr val="3A8C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1051560" y="4251960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Consistency builds trust.  Inconsistency creates anxiety.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A27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LEADERSHIP GAP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051560"/>
            <a:ext cx="3749040" cy="329184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57200" y="1051560"/>
            <a:ext cx="3749040" cy="38404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051560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OUTSIDE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1619863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Successful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40080" y="2212779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Respected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40080" y="2775169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 control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4754880" y="1051560"/>
            <a:ext cx="3749040" cy="3291840"/>
          </a:xfrm>
          <a:prstGeom prst="rect">
            <a:avLst/>
          </a:prstGeom>
          <a:solidFill>
            <a:srgbClr val="2C2C2C"/>
          </a:solidFill>
          <a:ln w="12700">
            <a:solidFill>
              <a:srgbClr val="2C2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754880" y="1051560"/>
            <a:ext cx="3749040" cy="384048"/>
          </a:xfrm>
          <a:prstGeom prst="rect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54880" y="1051560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INSIDE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937760" y="160020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E8D5A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Overwhelmed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937760" y="219456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E8D5A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Controlling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937760" y="278892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E8D5A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Exhausted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4937760" y="338328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E8D5A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Carrying everything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300" dirty="0">
                <a:solidFill>
                  <a:srgbClr val="C9A84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RATE YOURSELF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A8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(low) → 10 (high)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325880"/>
            <a:ext cx="8229600" cy="749808"/>
          </a:xfrm>
          <a:prstGeom prst="rect">
            <a:avLst/>
          </a:prstGeom>
          <a:solidFill>
            <a:srgbClr val="1E3060"/>
          </a:solidFill>
          <a:ln w="635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94360" y="1435608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C9A84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CLARITY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017520" y="1472184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people know exactly what success looks like?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194560"/>
            <a:ext cx="8229600" cy="749808"/>
          </a:xfrm>
          <a:prstGeom prst="rect">
            <a:avLst/>
          </a:prstGeom>
          <a:solidFill>
            <a:srgbClr val="1E3060"/>
          </a:solidFill>
          <a:ln w="635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94360" y="2304288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C9A84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STRUCTURE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017520" y="2340864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you have defined systems and processes?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3063240"/>
            <a:ext cx="8229600" cy="749808"/>
          </a:xfrm>
          <a:prstGeom prst="rect">
            <a:avLst/>
          </a:prstGeom>
          <a:solidFill>
            <a:srgbClr val="1E3060"/>
          </a:solidFill>
          <a:ln w="635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4360" y="3172968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C9A84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ACCOUNTABILITY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017520" y="3209544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you having the conversations that need to happen?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3931920"/>
            <a:ext cx="8229600" cy="749808"/>
          </a:xfrm>
          <a:prstGeom prst="rect">
            <a:avLst/>
          </a:prstGeom>
          <a:solidFill>
            <a:srgbClr val="1E3060"/>
          </a:solidFill>
          <a:ln w="635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94360" y="4041648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C9A84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CONSISTENCY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017520" y="4078224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people know what to expect from you?</a:t>
            </a:r>
            <a:endParaRPr lang="en-US" sz="1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E8D5A3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When you put these four things in place—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548640" y="1234440"/>
            <a:ext cx="1828800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123444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A2744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CLARITY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2560320" y="1234440"/>
            <a:ext cx="1828800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2560320" y="123444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A2744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STRUCTURE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572000" y="1234440"/>
            <a:ext cx="1828800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4572000" y="123444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1A2744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ACCOUNTABILITY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583680" y="1234440"/>
            <a:ext cx="1828800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583680" y="123444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A2744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CONSISTENCY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48640" y="2057400"/>
            <a:ext cx="8046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something shifts.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48640" y="2880360"/>
            <a:ext cx="8046720" cy="2743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48640" y="301752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8D5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Your team doesn't need you to carry everything anymore.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548640" y="4279392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That's what real servant leadership looks like.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200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TAKE 60 SECONDS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11887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Write down: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594360" cy="64008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548640" y="1828800"/>
            <a:ext cx="594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1325880" y="1901952"/>
            <a:ext cx="7406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One area where your team lacks clarity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48640" y="2788920"/>
            <a:ext cx="594360" cy="64008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548640" y="2788920"/>
            <a:ext cx="594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325880" y="2862072"/>
            <a:ext cx="7406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One thing you've never fully defined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548640" y="3749040"/>
            <a:ext cx="594360" cy="64008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548640" y="3749040"/>
            <a:ext cx="594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325880" y="3822192"/>
            <a:ext cx="7406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One conversation you've been avoiding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548640" y="4572000"/>
            <a:ext cx="8046720" cy="3200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548640" y="457200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A2744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This is where behavior actually changes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A2744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2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72905" y="3861468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8D5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They are operating inside what you've built… what you've allowed… and what you've avoided.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72905" y="3515869"/>
            <a:ext cx="8046720" cy="2743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72905" y="322738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300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YOU ARE EITHER: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89317" y="1005840"/>
            <a:ext cx="4206240" cy="594360"/>
          </a:xfrm>
          <a:prstGeom prst="rect">
            <a:avLst/>
          </a:prstGeom>
          <a:solidFill>
            <a:srgbClr val="3A8C5A"/>
          </a:solidFill>
          <a:ln w="12700">
            <a:solidFill>
              <a:srgbClr val="3A8C5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689317" y="911001"/>
            <a:ext cx="4206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creating clarity…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036234" y="1755648"/>
            <a:ext cx="3840480" cy="594360"/>
          </a:xfrm>
          <a:prstGeom prst="rect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5078437" y="911001"/>
            <a:ext cx="3840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72905" y="1755648"/>
            <a:ext cx="4206240" cy="594360"/>
          </a:xfrm>
          <a:prstGeom prst="rect">
            <a:avLst/>
          </a:prstGeom>
          <a:solidFill>
            <a:srgbClr val="3A8C5A"/>
          </a:solidFill>
          <a:ln w="12700">
            <a:solidFill>
              <a:srgbClr val="3A8C5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89317" y="1660809"/>
            <a:ext cx="4206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creating accountability…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019822" y="2505456"/>
            <a:ext cx="3840480" cy="594360"/>
          </a:xfrm>
          <a:prstGeom prst="rect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pPr algn="ctr"/>
            <a:r>
              <a:rPr lang="en-US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 chaos</a:t>
            </a:r>
            <a:endParaRPr lang="en-US" dirty="0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078437" y="1660809"/>
            <a:ext cx="3840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or avoidance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72905" y="2505456"/>
            <a:ext cx="4206240" cy="594360"/>
          </a:xfrm>
          <a:prstGeom prst="rect">
            <a:avLst/>
          </a:prstGeom>
          <a:solidFill>
            <a:srgbClr val="3A8C5A"/>
          </a:solidFill>
          <a:ln w="12700">
            <a:solidFill>
              <a:srgbClr val="3A8C5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89317" y="2410617"/>
            <a:ext cx="4206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creating structure…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5030373" y="1026943"/>
            <a:ext cx="3840480" cy="594360"/>
          </a:xfrm>
          <a:prstGeom prst="rect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pPr algn="ctr"/>
            <a:r>
              <a:rPr lang="en-US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 confusion</a:t>
            </a:r>
            <a:endParaRPr lang="en-US" dirty="0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036234" y="2312846"/>
            <a:ext cx="3840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2331720"/>
          </a:xfrm>
          <a:prstGeom prst="rect">
            <a:avLst/>
          </a:prstGeom>
          <a:solidFill>
            <a:srgbClr val="243358"/>
          </a:solidFill>
          <a:ln w="12700">
            <a:solidFill>
              <a:srgbClr val="24335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274320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8A8F9E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The question isn't: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749808"/>
            <a:ext cx="80467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1" u="none" strike="noStrike" kern="120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"How do I better serve my people?"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0" y="2331720"/>
            <a:ext cx="9144000" cy="5486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548640" y="251460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real question is: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548640" y="3017520"/>
            <a:ext cx="80467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"What have I not built…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that they need in order to succeed?"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92505"/>
            <a:ext cx="8046720" cy="1435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The best leaders eventually stop trying to control everyone around them ….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200" i="1" dirty="0">
              <a:solidFill>
                <a:srgbClr val="2C2C2C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and they start taking responsibility for what they’re creating.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8046720" cy="27432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54864" cy="43891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777240" y="1965960"/>
            <a:ext cx="7772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A2744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They create Clarity.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48640" y="2532888"/>
            <a:ext cx="54864" cy="43891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777240" y="2532888"/>
            <a:ext cx="7772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A2744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They create Accountability.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548640" y="3099816"/>
            <a:ext cx="54864" cy="43891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77240" y="3099816"/>
            <a:ext cx="7772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A2744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They create Structure.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548640" y="3666744"/>
            <a:ext cx="54864" cy="43891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77240" y="3666744"/>
            <a:ext cx="7772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A2744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They create Consistency.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48640" y="4343400"/>
            <a:ext cx="8046720" cy="50292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548640" y="434340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48640" y="103129"/>
            <a:ext cx="8046720" cy="1497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You cannot change what you're unwilling to own...</a:t>
            </a:r>
          </a:p>
          <a:p>
            <a:pPr algn="ctr"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</a:t>
            </a:r>
          </a:p>
          <a:p>
            <a:pPr algn="ctr">
              <a:defRPr/>
            </a:pPr>
            <a:r>
              <a:rPr lang="en-US" sz="2200" b="1" dirty="0">
                <a:solidFill>
                  <a:srgbClr val="C9A84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And you cannot lead what you're unwilling to build.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93638" y="1880055"/>
            <a:ext cx="8046720" cy="3657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548640" y="2040075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1" u="none" strike="noStrike" kern="1200" cap="none" spc="0" normalizeH="0" baseline="0" noProof="0" dirty="0">
                <a:ln>
                  <a:noFill/>
                </a:ln>
                <a:solidFill>
                  <a:srgbClr val="8A8F9E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If your team is confused—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4754880" y="2040075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E8D5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that's your opportunity.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548640" y="2753307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1" u="none" strike="noStrike" kern="1200" cap="none" spc="0" normalizeH="0" baseline="0" noProof="0" dirty="0">
                <a:ln>
                  <a:noFill/>
                </a:ln>
                <a:solidFill>
                  <a:srgbClr val="8A8F9E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If accountability is missing—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4754880" y="2753307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E8D5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that's your responsibility.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48640" y="3466539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1" u="none" strike="noStrike" kern="1200" cap="none" spc="0" normalizeH="0" baseline="0" noProof="0" dirty="0">
                <a:ln>
                  <a:noFill/>
                </a:ln>
                <a:solidFill>
                  <a:srgbClr val="8A8F9E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If you feel like you're carrying everything—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754880" y="3466539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E8D5A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that's your signal… that something hasn't been built yet.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3D2CCD-ADA5-2296-257F-4CB529420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461B2FA5-A824-CE92-1130-FC27CC2F124C}"/>
              </a:ext>
            </a:extLst>
          </p:cNvPr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03E28F69-BB76-26E5-50D5-EE7D54239909}"/>
              </a:ext>
            </a:extLst>
          </p:cNvPr>
          <p:cNvSpPr/>
          <p:nvPr/>
        </p:nvSpPr>
        <p:spPr>
          <a:xfrm>
            <a:off x="411480" y="1058968"/>
            <a:ext cx="8321040" cy="2107328"/>
          </a:xfrm>
          <a:prstGeom prst="rect">
            <a:avLst/>
          </a:prstGeom>
          <a:solidFill>
            <a:srgbClr val="243358"/>
          </a:solidFill>
          <a:ln w="12700">
            <a:solidFill>
              <a:srgbClr val="24335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1722D72A-9653-6480-6125-818556DBA365}"/>
              </a:ext>
            </a:extLst>
          </p:cNvPr>
          <p:cNvSpPr/>
          <p:nvPr/>
        </p:nvSpPr>
        <p:spPr>
          <a:xfrm>
            <a:off x="356992" y="1426832"/>
            <a:ext cx="8046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E8D5A3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Your people don't need a better version of you.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E8D5A3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They need a clearer version of you.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9237A4E2-FC55-8CD4-34F7-5AD1C569AB01}"/>
              </a:ext>
            </a:extLst>
          </p:cNvPr>
          <p:cNvSpPr/>
          <p:nvPr/>
        </p:nvSpPr>
        <p:spPr>
          <a:xfrm>
            <a:off x="457200" y="4956667"/>
            <a:ext cx="8321040" cy="457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8401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512064" y="1193189"/>
            <a:ext cx="8321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YOU CAN'T SERVE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512064" y="1910447"/>
            <a:ext cx="8321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YOU HAVEN'T BUILT.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57200" y="4956667"/>
            <a:ext cx="8321040" cy="457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C2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0" y="720247"/>
            <a:ext cx="4572000" cy="3657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"I wasn't just dealing with the problem.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548640" y="3253385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i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 was creating it."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2286000" y="4540709"/>
            <a:ext cx="4572000" cy="3657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2C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BD67EB-4FF2-862B-4207-ACCABCA1F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B7F387F7-4429-E261-2E8A-CB79C730C920}"/>
              </a:ext>
            </a:extLst>
          </p:cNvPr>
          <p:cNvSpPr/>
          <p:nvPr/>
        </p:nvSpPr>
        <p:spPr>
          <a:xfrm>
            <a:off x="2328389" y="2758763"/>
            <a:ext cx="4572000" cy="3657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8763AD35-AECC-C74D-FB4C-AF3745C09B6D}"/>
              </a:ext>
            </a:extLst>
          </p:cNvPr>
          <p:cNvSpPr/>
          <p:nvPr/>
        </p:nvSpPr>
        <p:spPr>
          <a:xfrm>
            <a:off x="548640" y="155448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itchFamily="34" charset="0"/>
                <a:ea typeface="Georgia" pitchFamily="34" charset="-122"/>
                <a:cs typeface="Georgia" pitchFamily="34" charset="-120"/>
              </a:rPr>
              <a:t>Why is this happening to me?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EE840037-A12C-7801-E12F-095AD4F5D00E}"/>
              </a:ext>
            </a:extLst>
          </p:cNvPr>
          <p:cNvSpPr/>
          <p:nvPr/>
        </p:nvSpPr>
        <p:spPr>
          <a:xfrm>
            <a:off x="548640" y="2992389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800" b="1" i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my role in it?</a:t>
            </a:r>
            <a:endParaRPr kumimoji="0" lang="en-US" sz="3800" b="1" i="1" u="none" strike="noStrike" kern="1200" cap="none" spc="0" normalizeH="0" baseline="0" noProof="0" dirty="0">
              <a:ln>
                <a:noFill/>
              </a:ln>
              <a:solidFill>
                <a:srgbClr val="C9A84C"/>
              </a:solidFill>
              <a:effectLst/>
              <a:uLnTx/>
              <a:uFillTx/>
              <a:latin typeface="Georgia" pitchFamily="34" charset="0"/>
              <a:ea typeface="Georgia" pitchFamily="34" charset="-122"/>
              <a:cs typeface="Georgia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7589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2C2C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i="1" dirty="0">
                <a:solidFill>
                  <a:srgbClr val="8A8F9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Because the truth is—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548640" y="1234440"/>
            <a:ext cx="64008" cy="24231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77240" y="1234440"/>
            <a:ext cx="8046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You cannot fix outcomes</a:t>
            </a:r>
            <a:endParaRPr lang="en-US" sz="3800" dirty="0"/>
          </a:p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by focusing only on people.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777240" y="2651760"/>
            <a:ext cx="8046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i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have to look at the system</a:t>
            </a:r>
            <a:endParaRPr lang="en-US" sz="2800" dirty="0"/>
          </a:p>
          <a:p>
            <a:pPr marL="0" indent="0" algn="l">
              <a:buNone/>
            </a:pPr>
            <a:r>
              <a:rPr lang="en-US" sz="2800" i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you've created around them.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0" y="4389120"/>
            <a:ext cx="9144000" cy="754380"/>
          </a:xfrm>
          <a:prstGeom prst="rect">
            <a:avLst/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4389120"/>
            <a:ext cx="8229600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i="1" dirty="0">
                <a:solidFill>
                  <a:srgbClr val="E8D5A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And this is where servant leadership gets misunderstood.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48640"/>
            <a:ext cx="64008" cy="40233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594360"/>
            <a:ext cx="80467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if servant leadership</a:t>
            </a:r>
            <a:endParaRPr lang="en-US" sz="3600" dirty="0"/>
          </a:p>
          <a:p>
            <a:pPr marL="0" indent="0" algn="l">
              <a:buNone/>
            </a:pPr>
            <a:r>
              <a:rPr lang="en-US" sz="36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isn't about doing more</a:t>
            </a:r>
            <a:endParaRPr lang="en-US" sz="3600" dirty="0"/>
          </a:p>
          <a:p>
            <a:pPr marL="0" indent="0" algn="l">
              <a:buNone/>
            </a:pPr>
            <a:r>
              <a:rPr lang="en-US" sz="36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your people…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777240" y="2651760"/>
            <a:ext cx="80467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i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but about creating the clarity and structure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i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they actually need to succeed?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300" dirty="0">
                <a:solidFill>
                  <a:srgbClr val="8A8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DIFFERENCE IT MAKES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3840480" cy="502920"/>
          </a:xfrm>
          <a:prstGeom prst="rect">
            <a:avLst/>
          </a:prstGeom>
          <a:solidFill>
            <a:srgbClr val="3A8C5A"/>
          </a:solidFill>
          <a:ln w="12700">
            <a:solidFill>
              <a:srgbClr val="3A8C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914400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WHEN YOU GET THIS RIGHT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65760" y="1417320"/>
            <a:ext cx="3840480" cy="310896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48640" y="160020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E8D5A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don't just support people…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48640" y="2103120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C9A84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you set them up to WIN.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548640" y="2834640"/>
            <a:ext cx="3200400" cy="2743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548640" y="2971800"/>
            <a:ext cx="182880" cy="182880"/>
          </a:xfrm>
          <a:prstGeom prst="ellipse">
            <a:avLst/>
          </a:prstGeom>
          <a:solidFill>
            <a:srgbClr val="3A8C5A"/>
          </a:solidFill>
          <a:ln w="12700">
            <a:solidFill>
              <a:srgbClr val="3A8C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68680" y="2926080"/>
            <a:ext cx="3108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 know what to do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48640" y="3447288"/>
            <a:ext cx="182880" cy="182880"/>
          </a:xfrm>
          <a:prstGeom prst="ellipse">
            <a:avLst/>
          </a:prstGeom>
          <a:solidFill>
            <a:srgbClr val="3A8C5A"/>
          </a:solidFill>
          <a:ln w="12700">
            <a:solidFill>
              <a:srgbClr val="3A8C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68680" y="3401568"/>
            <a:ext cx="3108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perform without being carried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48640" y="3922776"/>
            <a:ext cx="182880" cy="182880"/>
          </a:xfrm>
          <a:prstGeom prst="ellipse">
            <a:avLst/>
          </a:prstGeom>
          <a:solidFill>
            <a:srgbClr val="3A8C5A"/>
          </a:solidFill>
          <a:ln w="12700">
            <a:solidFill>
              <a:srgbClr val="3A8C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68680" y="3877056"/>
            <a:ext cx="3108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 stop exhausting themselves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937760" y="914400"/>
            <a:ext cx="3840480" cy="502920"/>
          </a:xfrm>
          <a:prstGeom prst="rect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937760" y="914400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WHEN YOU GET IT WRONG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937760" y="1417320"/>
            <a:ext cx="3840480" cy="3108960"/>
          </a:xfrm>
          <a:prstGeom prst="rect">
            <a:avLst/>
          </a:prstGeom>
          <a:solidFill>
            <a:srgbClr val="2C2C2C"/>
          </a:solidFill>
          <a:ln w="12700">
            <a:solidFill>
              <a:srgbClr val="2C2C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120640" y="160020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AAAAA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end up with…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5120640" y="2240280"/>
            <a:ext cx="54864" cy="566928"/>
          </a:xfrm>
          <a:prstGeom prst="rect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321808" y="2240280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Frustrated teams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5321808" y="253288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one is clear on what success looks like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120640" y="2971800"/>
            <a:ext cx="54864" cy="566928"/>
          </a:xfrm>
          <a:prstGeom prst="rect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321808" y="2971800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Unclear expectations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321808" y="326440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shift depending on the day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120640" y="3703320"/>
            <a:ext cx="54864" cy="566928"/>
          </a:xfrm>
          <a:prstGeom prst="rect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5321808" y="3703320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Exhausted leaders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5321808" y="399592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trying to carry everything alone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 I'M GOING TO SHOW YOU: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457200" y="896112"/>
            <a:ext cx="8229600" cy="2743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457200" y="1280160"/>
            <a:ext cx="594360" cy="5943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28016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27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34440" y="1325880"/>
            <a:ext cx="7406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servant leadership breaks down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457200" y="2468880"/>
            <a:ext cx="594360" cy="5943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246888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27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234440" y="2514600"/>
            <a:ext cx="7406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people actually need from you as a leader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457200" y="3657600"/>
            <a:ext cx="594360" cy="5943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" y="365760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27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234440" y="3703320"/>
            <a:ext cx="7406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E8D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build the structure that lets your team perform — without you carrying it all</a:t>
            </a:r>
            <a:endParaRPr lang="en-US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A27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SERVANT LEADERSHIP IS MISUNDERSTOOD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57200" y="100584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We're Told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57200" y="1536192"/>
            <a:ext cx="201168" cy="201168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7240" y="1481328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 your people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457200" y="2194560"/>
            <a:ext cx="201168" cy="201168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" y="2139696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your team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457200" y="2852928"/>
            <a:ext cx="201168" cy="201168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77240" y="2798064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 obstacles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457200" y="3511296"/>
            <a:ext cx="201168" cy="201168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77240" y="3456432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Empower others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4480560" y="914400"/>
            <a:ext cx="0" cy="3657600"/>
          </a:xfrm>
          <a:prstGeom prst="line">
            <a:avLst/>
          </a:prstGeom>
          <a:noFill/>
          <a:ln w="1905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206240" y="237744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8B26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4754880" y="100584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8B26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What’s Missing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754880" y="1536192"/>
            <a:ext cx="201168" cy="201168"/>
          </a:xfrm>
          <a:prstGeom prst="ellipse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074920" y="1481328"/>
            <a:ext cx="3383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Lack of clarity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4754880" y="2194560"/>
            <a:ext cx="201168" cy="201168"/>
          </a:xfrm>
          <a:prstGeom prst="ellipse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074920" y="2139696"/>
            <a:ext cx="3383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Inconsistent expectations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4754880" y="2852928"/>
            <a:ext cx="201168" cy="201168"/>
          </a:xfrm>
          <a:prstGeom prst="ellipse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074920" y="2798064"/>
            <a:ext cx="3383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0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Avoided accountability</a:t>
            </a:r>
            <a:endParaRPr lang="en-US" sz="1700" dirty="0"/>
          </a:p>
        </p:txBody>
      </p:sp>
      <p:sp>
        <p:nvSpPr>
          <p:cNvPr id="21" name="Shape 19"/>
          <p:cNvSpPr/>
          <p:nvPr/>
        </p:nvSpPr>
        <p:spPr>
          <a:xfrm>
            <a:off x="4754880" y="3511296"/>
            <a:ext cx="201168" cy="201168"/>
          </a:xfrm>
          <a:prstGeom prst="ellipse">
            <a:avLst/>
          </a:prstGeom>
          <a:solidFill>
            <a:srgbClr val="8B2635"/>
          </a:solidFill>
          <a:ln w="12700">
            <a:solidFill>
              <a:srgbClr val="8B263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074920" y="3456432"/>
            <a:ext cx="3383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00" dirty="0">
                <a:solidFill>
                  <a:srgbClr val="2C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 Burnout</a:t>
            </a:r>
            <a:endParaRPr lang="en-US" sz="1700" dirty="0"/>
          </a:p>
        </p:txBody>
      </p:sp>
      <p:sp>
        <p:nvSpPr>
          <p:cNvPr id="23" name="Shape 21"/>
          <p:cNvSpPr/>
          <p:nvPr/>
        </p:nvSpPr>
        <p:spPr>
          <a:xfrm>
            <a:off x="457200" y="4389120"/>
            <a:ext cx="8229600" cy="50292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57200" y="43891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9A84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You are not serving your team if they are confused.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1271</TotalTime>
  <Words>1051</Words>
  <Application>Microsoft Office PowerPoint</Application>
  <PresentationFormat>On-screen Show (16:9)</PresentationFormat>
  <Paragraphs>268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Aptos</vt:lpstr>
      <vt:lpstr>Arial</vt:lpstr>
      <vt:lpstr>Arial Black</vt:lpstr>
      <vt:lpstr>Calibri</vt:lpstr>
      <vt:lpstr>Georgia</vt:lpstr>
      <vt:lpstr>Trebuchet MS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 Can't Serve What You Haven't Built</dc:title>
  <dc:subject>PptxGenJS Presentation</dc:subject>
  <dc:creator>PptxGenJS</dc:creator>
  <cp:lastModifiedBy>Carrie Reif</cp:lastModifiedBy>
  <cp:revision>6</cp:revision>
  <dcterms:created xsi:type="dcterms:W3CDTF">2026-06-01T22:21:39Z</dcterms:created>
  <dcterms:modified xsi:type="dcterms:W3CDTF">2026-06-03T14:41:52Z</dcterms:modified>
</cp:coreProperties>
</file>